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56" r:id="rId11"/>
    <p:sldId id="257" r:id="rId12"/>
    <p:sldId id="266" r:id="rId13"/>
    <p:sldId id="259" r:id="rId14"/>
    <p:sldId id="258" r:id="rId15"/>
    <p:sldId id="265" r:id="rId16"/>
    <p:sldId id="26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797C9"/>
    <a:srgbClr val="A41568"/>
    <a:srgbClr val="777877"/>
    <a:srgbClr val="E88E31"/>
    <a:srgbClr val="149A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84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8CAD-29A6-4B4F-9DEB-1955B524CF2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078BE49-6A0C-404D-B850-EF92191E5817}">
      <dgm:prSet phldrT="[Tekst]" custT="1"/>
      <dgm:spPr/>
      <dgm:t>
        <a:bodyPr/>
        <a:lstStyle/>
        <a:p>
          <a:endParaRPr lang="hr-HR" sz="1400" b="1" dirty="0" smtClean="0"/>
        </a:p>
        <a:p>
          <a:r>
            <a:rPr lang="hr-HR" sz="1400" b="1" dirty="0" smtClean="0"/>
            <a:t>Minimalni iznos po projektu</a:t>
          </a:r>
        </a:p>
        <a:p>
          <a:r>
            <a:rPr lang="hr-HR" sz="1400" b="1" smtClean="0"/>
            <a:t>800.000,00 </a:t>
          </a:r>
          <a:r>
            <a:rPr lang="hr-HR" sz="1400" b="1" dirty="0" smtClean="0"/>
            <a:t>kuna</a:t>
          </a:r>
          <a:endParaRPr lang="hr-HR" sz="1400" b="1" dirty="0"/>
        </a:p>
      </dgm:t>
    </dgm:pt>
    <dgm:pt modelId="{A6D2D218-1E2D-4DEE-A6B3-CBB17C3690FA}" type="parTrans" cxnId="{FC06FA0E-E181-4484-85ED-C4C463A53B2B}">
      <dgm:prSet/>
      <dgm:spPr/>
      <dgm:t>
        <a:bodyPr/>
        <a:lstStyle/>
        <a:p>
          <a:endParaRPr lang="hr-HR"/>
        </a:p>
      </dgm:t>
    </dgm:pt>
    <dgm:pt modelId="{B3274710-1232-4DB3-9DD2-CE2E769567C6}" type="sibTrans" cxnId="{FC06FA0E-E181-4484-85ED-C4C463A53B2B}">
      <dgm:prSet/>
      <dgm:spPr/>
      <dgm:t>
        <a:bodyPr/>
        <a:lstStyle/>
        <a:p>
          <a:endParaRPr lang="hr-HR"/>
        </a:p>
      </dgm:t>
    </dgm:pt>
    <dgm:pt modelId="{CD37B469-2278-48B8-9DBC-29327E2A2376}">
      <dgm:prSet phldrT="[Tekst]" custT="1"/>
      <dgm:spPr/>
      <dgm:t>
        <a:bodyPr/>
        <a:lstStyle/>
        <a:p>
          <a:r>
            <a:rPr lang="hr-HR" sz="1400" b="1" dirty="0" smtClean="0"/>
            <a:t>Maksimalni iznos po projektu</a:t>
          </a:r>
        </a:p>
        <a:p>
          <a:r>
            <a:rPr lang="hr-HR" sz="1400" b="1" dirty="0" smtClean="0"/>
            <a:t>2.000.000,00 kuna</a:t>
          </a:r>
        </a:p>
        <a:p>
          <a:endParaRPr lang="hr-HR" sz="1400" b="1" dirty="0" smtClean="0"/>
        </a:p>
        <a:p>
          <a:endParaRPr lang="hr-HR" sz="1400" b="1" dirty="0"/>
        </a:p>
      </dgm:t>
    </dgm:pt>
    <dgm:pt modelId="{82AFE742-93AF-4C59-8CB5-D7AA0638B577}" type="parTrans" cxnId="{73404D18-AF55-4185-9F75-0F9A0893175F}">
      <dgm:prSet/>
      <dgm:spPr/>
      <dgm:t>
        <a:bodyPr/>
        <a:lstStyle/>
        <a:p>
          <a:endParaRPr lang="hr-HR"/>
        </a:p>
      </dgm:t>
    </dgm:pt>
    <dgm:pt modelId="{C2B26620-2D05-4E74-8DC3-4C7DBB9AE350}" type="sibTrans" cxnId="{73404D18-AF55-4185-9F75-0F9A0893175F}">
      <dgm:prSet/>
      <dgm:spPr/>
      <dgm:t>
        <a:bodyPr/>
        <a:lstStyle/>
        <a:p>
          <a:endParaRPr lang="hr-HR"/>
        </a:p>
      </dgm:t>
    </dgm:pt>
    <dgm:pt modelId="{B521816C-6FCD-466A-AB71-1CBD9B5092C3}" type="pres">
      <dgm:prSet presAssocID="{9D858CAD-29A6-4B4F-9DEB-1955B524CF2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663045E-2533-43D9-8A68-59F92766A51E}" type="pres">
      <dgm:prSet presAssocID="{9D858CAD-29A6-4B4F-9DEB-1955B524CF2F}" presName="ribbon" presStyleLbl="node1" presStyleIdx="0" presStyleCnt="1" custFlipVert="0" custScaleY="83768" custLinFactNeighborX="-13598" custLinFactNeighborY="277"/>
      <dgm:spPr>
        <a:solidFill>
          <a:srgbClr val="A41568"/>
        </a:solidFill>
      </dgm:spPr>
      <dgm:t>
        <a:bodyPr/>
        <a:lstStyle/>
        <a:p>
          <a:endParaRPr lang="hr-HR"/>
        </a:p>
      </dgm:t>
    </dgm:pt>
    <dgm:pt modelId="{2D740F53-3B1D-4A00-887B-319678357D19}" type="pres">
      <dgm:prSet presAssocID="{9D858CAD-29A6-4B4F-9DEB-1955B524CF2F}" presName="leftArrowText" presStyleLbl="node1" presStyleIdx="0" presStyleCnt="1" custScaleY="10166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700C8A-B41D-49D4-929C-868DD9D2A150}" type="pres">
      <dgm:prSet presAssocID="{9D858CAD-29A6-4B4F-9DEB-1955B524CF2F}" presName="rightArrowText" presStyleLbl="node1" presStyleIdx="0" presStyleCnt="1" custScaleY="136883" custLinFactNeighborX="-10065" custLinFactNeighborY="5292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3421FA-94AE-47A3-8113-E050582091B5}" type="presOf" srcId="{9D858CAD-29A6-4B4F-9DEB-1955B524CF2F}" destId="{B521816C-6FCD-466A-AB71-1CBD9B5092C3}" srcOrd="0" destOrd="0" presId="urn:microsoft.com/office/officeart/2005/8/layout/arrow6"/>
    <dgm:cxn modelId="{73404D18-AF55-4185-9F75-0F9A0893175F}" srcId="{9D858CAD-29A6-4B4F-9DEB-1955B524CF2F}" destId="{CD37B469-2278-48B8-9DBC-29327E2A2376}" srcOrd="1" destOrd="0" parTransId="{82AFE742-93AF-4C59-8CB5-D7AA0638B577}" sibTransId="{C2B26620-2D05-4E74-8DC3-4C7DBB9AE350}"/>
    <dgm:cxn modelId="{FC06FA0E-E181-4484-85ED-C4C463A53B2B}" srcId="{9D858CAD-29A6-4B4F-9DEB-1955B524CF2F}" destId="{0078BE49-6A0C-404D-B850-EF92191E5817}" srcOrd="0" destOrd="0" parTransId="{A6D2D218-1E2D-4DEE-A6B3-CBB17C3690FA}" sibTransId="{B3274710-1232-4DB3-9DD2-CE2E769567C6}"/>
    <dgm:cxn modelId="{680FFFB4-EBDD-4199-8E82-EFC3AC572645}" type="presOf" srcId="{CD37B469-2278-48B8-9DBC-29327E2A2376}" destId="{51700C8A-B41D-49D4-929C-868DD9D2A150}" srcOrd="0" destOrd="0" presId="urn:microsoft.com/office/officeart/2005/8/layout/arrow6"/>
    <dgm:cxn modelId="{AABB9355-FC87-492B-997E-677D853B441E}" type="presOf" srcId="{0078BE49-6A0C-404D-B850-EF92191E5817}" destId="{2D740F53-3B1D-4A00-887B-319678357D19}" srcOrd="0" destOrd="0" presId="urn:microsoft.com/office/officeart/2005/8/layout/arrow6"/>
    <dgm:cxn modelId="{1A748C45-3DC0-4FC2-B728-5E22811348DB}" type="presParOf" srcId="{B521816C-6FCD-466A-AB71-1CBD9B5092C3}" destId="{D663045E-2533-43D9-8A68-59F92766A51E}" srcOrd="0" destOrd="0" presId="urn:microsoft.com/office/officeart/2005/8/layout/arrow6"/>
    <dgm:cxn modelId="{69142779-5E25-4C6B-9724-037DA97BD5DC}" type="presParOf" srcId="{B521816C-6FCD-466A-AB71-1CBD9B5092C3}" destId="{2D740F53-3B1D-4A00-887B-319678357D19}" srcOrd="1" destOrd="0" presId="urn:microsoft.com/office/officeart/2005/8/layout/arrow6"/>
    <dgm:cxn modelId="{9D9FFEBE-9EC2-4ACD-98A9-1959C28632F0}" type="presParOf" srcId="{B521816C-6FCD-466A-AB71-1CBD9B5092C3}" destId="{51700C8A-B41D-49D4-929C-868DD9D2A15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3045E-2533-43D9-8A68-59F92766A51E}">
      <dsp:nvSpPr>
        <dsp:cNvPr id="0" name=""/>
        <dsp:cNvSpPr/>
      </dsp:nvSpPr>
      <dsp:spPr>
        <a:xfrm>
          <a:off x="0" y="295511"/>
          <a:ext cx="6096000" cy="2042598"/>
        </a:xfrm>
        <a:prstGeom prst="leftRightRibbon">
          <a:avLst/>
        </a:prstGeom>
        <a:solidFill>
          <a:srgbClr val="A415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40F53-3B1D-4A00-887B-319678357D19}">
      <dsp:nvSpPr>
        <dsp:cNvPr id="0" name=""/>
        <dsp:cNvSpPr/>
      </dsp:nvSpPr>
      <dsp:spPr>
        <a:xfrm>
          <a:off x="731520" y="507629"/>
          <a:ext cx="2011680" cy="12147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Minimalni iznos po projektu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smtClean="0"/>
            <a:t>800.000,00 </a:t>
          </a:r>
          <a:r>
            <a:rPr lang="hr-HR" sz="1400" b="1" kern="1200" dirty="0" smtClean="0"/>
            <a:t>kuna</a:t>
          </a:r>
          <a:endParaRPr lang="hr-HR" sz="1400" b="1" kern="1200" dirty="0"/>
        </a:p>
      </dsp:txBody>
      <dsp:txXfrm>
        <a:off x="731520" y="507629"/>
        <a:ext cx="2011680" cy="1214709"/>
      </dsp:txXfrm>
    </dsp:sp>
    <dsp:sp modelId="{51700C8A-B41D-49D4-929C-868DD9D2A150}">
      <dsp:nvSpPr>
        <dsp:cNvPr id="0" name=""/>
        <dsp:cNvSpPr/>
      </dsp:nvSpPr>
      <dsp:spPr>
        <a:xfrm>
          <a:off x="2808710" y="984613"/>
          <a:ext cx="2377440" cy="16354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Maksimalni iznos po projektu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2.000.000,00 kuna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/>
        </a:p>
      </dsp:txBody>
      <dsp:txXfrm>
        <a:off x="2808710" y="984613"/>
        <a:ext cx="2377440" cy="163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3/7/2017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sf.info@mrms.h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sf.info@mrms.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/>
            <a:r>
              <a:rPr lang="hr-HR" sz="3200" dirty="0">
                <a:latin typeface="Myriad Pro Light SemiExt" charset="0"/>
                <a:cs typeface="Myriad Pro Light SemiExt" charset="0"/>
              </a:rPr>
              <a:t>Lokalne inicijative za poticanje </a:t>
            </a:r>
            <a:r>
              <a:rPr lang="hr-HR" sz="3200" dirty="0">
                <a:latin typeface="Myriad Pro Light SemiExt" charset="0"/>
                <a:cs typeface="Myriad Pro Light SemiExt" charset="0"/>
              </a:rPr>
              <a:t>zapošljavanja</a:t>
            </a:r>
            <a:endParaRPr lang="en-US" sz="32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1700" dirty="0" smtClean="0">
                <a:latin typeface="Myriad Pro Bold SemiExt" charset="0"/>
                <a:cs typeface="Myriad Pro Bold SemiExt" charset="0"/>
              </a:rPr>
              <a:t>Faza </a:t>
            </a:r>
            <a:r>
              <a:rPr lang="hr-HR" sz="1700" dirty="0" smtClean="0">
                <a:latin typeface="Myriad Pro Bold SemiExt" charset="0"/>
                <a:cs typeface="Myriad Pro Bold SemiExt" charset="0"/>
              </a:rPr>
              <a:t>III</a:t>
            </a:r>
            <a:r>
              <a:rPr lang="ta-IN" sz="1700" dirty="0" smtClean="0">
                <a:latin typeface="Myriad Pro Bold SemiExt" charset="0"/>
                <a:cs typeface="Myriad Pro Bold SemiExt" charset="0"/>
              </a:rPr>
              <a:t>. </a:t>
            </a:r>
            <a:endParaRPr lang="en-US" sz="17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PRIORITETNA OS </a:t>
            </a:r>
            <a:r>
              <a:rPr lang="hr-HR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1. Zapošljavanje</a:t>
            </a:r>
            <a:endParaRPr lang="hr-HR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hr-HR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OPERATIVNI PROGRAM UČINKOVITI LJUDSKI POTENCIJALI 2014.-2020.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E88E31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26125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3200" dirty="0" smtClean="0">
                <a:latin typeface="Myriad Pro Light SemiExt" charset="0"/>
                <a:cs typeface="Myriad Pro Light SemiExt" charset="0"/>
              </a:rPr>
              <a:t>Jačanje poslovanja za društveno poduzetništvo</a:t>
            </a:r>
            <a:endParaRPr lang="en-US" sz="32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1700" dirty="0" smtClean="0">
                <a:latin typeface="Myriad Pro Bold SemiExt" charset="0"/>
                <a:cs typeface="Myriad Pro Bold SemiExt" charset="0"/>
              </a:rPr>
              <a:t>Faza I</a:t>
            </a:r>
            <a:r>
              <a:rPr lang="ta-IN" sz="1700" dirty="0" smtClean="0">
                <a:latin typeface="Myriad Pro Bold SemiExt" charset="0"/>
                <a:cs typeface="Myriad Pro Bold SemiExt" charset="0"/>
              </a:rPr>
              <a:t>. </a:t>
            </a:r>
            <a:endParaRPr lang="en-US" sz="17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A41568"/>
                </a:solidFill>
                <a:latin typeface="Myriad Pro Light SemiExt"/>
                <a:cs typeface="Myriad Pro Light SemiExt"/>
              </a:rPr>
              <a:t>PRIORITETNA OS 2. 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1600" dirty="0" smtClean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A41568"/>
                </a:solidFill>
                <a:latin typeface="Myriad Pro Light SemiExt"/>
                <a:cs typeface="Myriad Pro Light SemiExt"/>
              </a:rPr>
              <a:t>OPERATIVNI PROGRAM UČINKOVITI LJUDSKI POTENCIJALI 2014.-2020</a:t>
            </a:r>
            <a:r>
              <a:rPr lang="hr-HR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E88E31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latin typeface="Myriad Pro Bold SemiExt" charset="0"/>
                <a:cs typeface="Myriad Pro Bold SemiExt" charset="0"/>
              </a:rPr>
              <a:t>Jačanje poslovanja za društveno poduzetništvo - faza I.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368300" y="2572284"/>
            <a:ext cx="8255000" cy="321832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r-HR" sz="1600" b="1" u="sng" dirty="0" smtClean="0">
                <a:latin typeface="Myriad Pro Light SemiExt" charset="0"/>
                <a:cs typeface="Myriad Pro Light SemiExt" charset="0"/>
              </a:rPr>
              <a:t>VRSTA POSTUPKA </a:t>
            </a:r>
            <a:r>
              <a:rPr lang="hr-HR" sz="1600" dirty="0" smtClean="0">
                <a:latin typeface="Myriad Pro Light SemiExt" charset="0"/>
                <a:cs typeface="Myriad Pro Light SemiExt" charset="0"/>
              </a:rPr>
              <a:t>: otvoreni poziv za dodjelu bespovratnih sredstava</a:t>
            </a:r>
          </a:p>
          <a:p>
            <a:pPr marL="0" indent="0" eaLnBrk="1" hangingPunct="1">
              <a:buFont typeface="Arial" charset="0"/>
              <a:buNone/>
            </a:pPr>
            <a:endParaRPr lang="hr-HR" sz="1600" dirty="0" smtClean="0"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hr-HR" sz="1600" b="1" dirty="0" smtClean="0">
                <a:latin typeface="Myriad Pro Light SemiExt" charset="0"/>
                <a:cs typeface="Myriad Pro Light SemiExt" charset="0"/>
              </a:rPr>
              <a:t>				</a:t>
            </a:r>
            <a:r>
              <a:rPr lang="hr-HR" sz="2000" b="1" u="sng" dirty="0" smtClean="0">
                <a:latin typeface="Myriad Pro Light SemiExt" charset="0"/>
                <a:cs typeface="Myriad Pro Light SemiExt" charset="0"/>
              </a:rPr>
              <a:t>UKUPAN IZNOS : 26.010.000,00 kuna</a:t>
            </a:r>
          </a:p>
          <a:p>
            <a:pPr marL="0" indent="0" algn="ctr" eaLnBrk="1" hangingPunct="1">
              <a:buFont typeface="Arial" charset="0"/>
              <a:buNone/>
            </a:pPr>
            <a:endParaRPr lang="hr-HR" sz="1600" dirty="0">
              <a:latin typeface="Myriad Pro Light SemiExt" charset="0"/>
              <a:cs typeface="Myriad Pro Light SemiExt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hr-HR" sz="1600" dirty="0" smtClean="0"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r-HR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r-HR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r-HR" sz="1600" b="1" dirty="0" smtClean="0"/>
          </a:p>
          <a:p>
            <a:pPr marL="0" indent="0" eaLnBrk="1" hangingPunct="1">
              <a:buFont typeface="Arial" charset="0"/>
              <a:buNone/>
            </a:pPr>
            <a:endParaRPr lang="hr-HR" sz="1600" b="1" dirty="0"/>
          </a:p>
          <a:p>
            <a:pPr marL="0" indent="0" eaLnBrk="1" hangingPunct="1">
              <a:buFont typeface="Arial" charset="0"/>
              <a:buNone/>
            </a:pPr>
            <a:r>
              <a:rPr lang="hr-HR" sz="16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819275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288728810"/>
              </p:ext>
            </p:extLst>
          </p:nvPr>
        </p:nvGraphicFramePr>
        <p:xfrm>
          <a:off x="1509713" y="3452501"/>
          <a:ext cx="6096000" cy="262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latin typeface="Myriad Pro Light SemiExt"/>
              </a:rPr>
              <a:t>Opći i specifični ciljevi Poziva</a:t>
            </a:r>
            <a:endParaRPr lang="hr-HR" dirty="0">
              <a:latin typeface="Myriad Pro Light SemiEx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0120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400" b="1" dirty="0">
                <a:latin typeface="Myriad Pro Bold SemiExt"/>
              </a:rPr>
              <a:t>Opći </a:t>
            </a:r>
            <a:r>
              <a:rPr lang="hr-HR" sz="2400" b="1" dirty="0" smtClean="0">
                <a:latin typeface="Myriad Pro Bold SemiExt"/>
              </a:rPr>
              <a:t>cilj:</a:t>
            </a:r>
          </a:p>
          <a:p>
            <a:pPr marL="0" indent="0" algn="just" eaLnBrk="1" hangingPunct="1">
              <a:buNone/>
            </a:pPr>
            <a:r>
              <a:rPr lang="hr-HR" sz="1600" dirty="0">
                <a:latin typeface="Myriad Pro Bold SemiExt"/>
                <a:ea typeface="Times New Roman"/>
              </a:rPr>
              <a:t>Ojačati kapacitete postojećih društvenih </a:t>
            </a:r>
            <a:r>
              <a:rPr lang="hr-HR" sz="1600" dirty="0" smtClean="0">
                <a:latin typeface="Myriad Pro Bold SemiExt"/>
                <a:ea typeface="Times New Roman"/>
              </a:rPr>
              <a:t>poduzeća</a:t>
            </a:r>
          </a:p>
          <a:p>
            <a:pPr marL="0" indent="0" algn="just" eaLnBrk="1" hangingPunct="1">
              <a:buNone/>
            </a:pPr>
            <a:endParaRPr lang="hr-HR" sz="1600" b="1" dirty="0">
              <a:latin typeface="Myriad Pro Bold SemiExt"/>
            </a:endParaRPr>
          </a:p>
          <a:p>
            <a:pPr marL="0" indent="0" algn="just">
              <a:buNone/>
            </a:pPr>
            <a:r>
              <a:rPr lang="hr-HR" sz="2400" b="1" dirty="0">
                <a:latin typeface="Myriad Pro Bold SemiExt"/>
              </a:rPr>
              <a:t>Specifični </a:t>
            </a:r>
            <a:r>
              <a:rPr lang="hr-HR" sz="2400" b="1" dirty="0" smtClean="0">
                <a:latin typeface="Myriad Pro Bold SemiExt"/>
              </a:rPr>
              <a:t>ciljevi:</a:t>
            </a:r>
          </a:p>
          <a:p>
            <a:pPr lvl="0"/>
            <a:r>
              <a:rPr lang="hr-HR" sz="1600" dirty="0">
                <a:latin typeface="Myriad Pro Bold SemiExt"/>
              </a:rPr>
              <a:t>Unaprijediti znanja i vještine zaposlenika postojećih društvenih poduzeća putem specijaliziranih oblika osposobljavanja i obrazovanja;</a:t>
            </a:r>
          </a:p>
          <a:p>
            <a:pPr lvl="0"/>
            <a:r>
              <a:rPr lang="hr-HR" sz="1600" dirty="0">
                <a:latin typeface="Myriad Pro Bold SemiExt"/>
              </a:rPr>
              <a:t>Uključiti nezaposlene, dugotrajno nezaposlene i ostale ranjive skupine na tržište rada kroz zapošljavanje u društvenim poduzećima;</a:t>
            </a:r>
          </a:p>
          <a:p>
            <a:pPr lvl="0"/>
            <a:r>
              <a:rPr lang="hr-HR" sz="1600" dirty="0">
                <a:latin typeface="Myriad Pro Bold SemiExt"/>
              </a:rPr>
              <a:t>Potaknuti razvoj novih poslovnih ideja, proizvoda ili usluga u društvenim poduzećima;</a:t>
            </a:r>
          </a:p>
          <a:p>
            <a:r>
              <a:rPr lang="hr-HR" sz="1600" dirty="0">
                <a:latin typeface="Myriad Pro Bold SemiExt"/>
              </a:rPr>
              <a:t>Povećati informiranost javnosti o društvenom poduzetništvu.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9900" y="3304766"/>
            <a:ext cx="2505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11"/>
          <p:cNvCxnSpPr/>
          <p:nvPr/>
        </p:nvCxnSpPr>
        <p:spPr>
          <a:xfrm>
            <a:off x="555432" y="1340280"/>
            <a:ext cx="3731693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186269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hr-HR" sz="2400" dirty="0" smtClean="0">
                <a:latin typeface="Myriad Pro Bold SemiExt"/>
              </a:rPr>
              <a:t>- nezaposleni, ranjive skupine u nepovoljnom položaju na tržištu rada (osobe s invaliditetom koje nisu na tržištu rada, hrvatski branitelji iz Domovinskog rata, članovi obitelji smrtno stradalih, zatočenih i nestalih branitelja iz Domovinskog rata, mladi, žene, pripadnici romske nacionalne manjine) i zaposlenici u društvenim poduzećima</a:t>
            </a:r>
            <a:endParaRPr lang="hr-HR" sz="2400" dirty="0">
              <a:latin typeface="Myriad Pro Bold SemiEx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8475" y="1870120"/>
            <a:ext cx="3731693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dirty="0" smtClean="0">
                <a:latin typeface="Myriad Pro Light SemiExt" charset="0"/>
                <a:cs typeface="Myriad Pro Light SemiExt" charset="0"/>
              </a:rPr>
              <a:t>Ciljane skupine       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5"/>
          <p:cNvSpPr>
            <a:spLocks noGrp="1"/>
          </p:cNvSpPr>
          <p:nvPr>
            <p:ph idx="1"/>
          </p:nvPr>
        </p:nvSpPr>
        <p:spPr>
          <a:xfrm>
            <a:off x="476495" y="3136307"/>
            <a:ext cx="8122139" cy="2750455"/>
          </a:xfrm>
        </p:spPr>
        <p:txBody>
          <a:bodyPr/>
          <a:lstStyle/>
          <a:p>
            <a:pPr marL="0" indent="0" algn="just">
              <a:buNone/>
            </a:pPr>
            <a:endParaRPr lang="hr-HR" sz="1100" b="1" dirty="0" smtClean="0"/>
          </a:p>
          <a:p>
            <a:pPr lvl="3"/>
            <a:endParaRPr lang="hr-HR" sz="1100" b="1" dirty="0"/>
          </a:p>
          <a:p>
            <a:pPr eaLnBrk="1" hangingPunct="1"/>
            <a:r>
              <a:rPr lang="hr-HR" sz="2400" dirty="0" smtClean="0">
                <a:latin typeface="Myriad Pro Light SemiExt" charset="0"/>
                <a:cs typeface="Myriad Pro Light SemiExt" charset="0"/>
              </a:rPr>
              <a:t>Zadruge</a:t>
            </a:r>
          </a:p>
          <a:p>
            <a:pPr eaLnBrk="1" hangingPunct="1"/>
            <a:r>
              <a:rPr lang="hr-HR" sz="2400" dirty="0" smtClean="0">
                <a:latin typeface="Myriad Pro Light SemiExt" charset="0"/>
                <a:cs typeface="Myriad Pro Light SemiExt" charset="0"/>
              </a:rPr>
              <a:t>Udruge</a:t>
            </a:r>
          </a:p>
          <a:p>
            <a:pPr eaLnBrk="1" hangingPunct="1"/>
            <a:r>
              <a:rPr lang="hr-HR" sz="2400" dirty="0" smtClean="0">
                <a:latin typeface="Myriad Pro Light SemiExt" charset="0"/>
                <a:cs typeface="Myriad Pro Light SemiExt" charset="0"/>
              </a:rPr>
              <a:t>Zaklade</a:t>
            </a:r>
          </a:p>
          <a:p>
            <a:pPr eaLnBrk="1" hangingPunct="1"/>
            <a:r>
              <a:rPr lang="hr-HR" sz="2400" dirty="0" smtClean="0">
                <a:latin typeface="Myriad Pro Light SemiExt" charset="0"/>
                <a:cs typeface="Myriad Pro Light SemiExt" charset="0"/>
              </a:rPr>
              <a:t>Trgovačka društva</a:t>
            </a:r>
          </a:p>
          <a:p>
            <a:pPr eaLnBrk="1" hangingPunct="1"/>
            <a:endParaRPr lang="en-US" sz="11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4537565" y="1281944"/>
            <a:ext cx="3613150" cy="1143000"/>
          </a:xfrm>
        </p:spPr>
        <p:txBody>
          <a:bodyPr/>
          <a:lstStyle/>
          <a:p>
            <a:pPr algn="l" eaLnBrk="1" hangingPunct="1"/>
            <a:r>
              <a:rPr lang="hr-HR" dirty="0" smtClean="0">
                <a:latin typeface="Myriad Pro Light SemiExt" charset="0"/>
                <a:cs typeface="Myriad Pro Light SemiExt" charset="0"/>
              </a:rPr>
              <a:t>Prihvatljivi prijavitelji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36258" y="2842263"/>
            <a:ext cx="2610576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7" y="526036"/>
            <a:ext cx="3405231" cy="22454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5"/>
          <p:cNvSpPr>
            <a:spLocks noGrp="1"/>
          </p:cNvSpPr>
          <p:nvPr>
            <p:ph idx="1"/>
          </p:nvPr>
        </p:nvSpPr>
        <p:spPr>
          <a:xfrm>
            <a:off x="286469" y="1464816"/>
            <a:ext cx="8404770" cy="5131293"/>
          </a:xfrm>
        </p:spPr>
        <p:txBody>
          <a:bodyPr/>
          <a:lstStyle/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hr-HR" sz="1500" dirty="0" smtClean="0">
                <a:latin typeface="Myriad Pro Bold SemiExt"/>
                <a:ea typeface="Times New Roman"/>
              </a:rPr>
              <a:t>Otvaranje </a:t>
            </a:r>
            <a:r>
              <a:rPr lang="hr-HR" sz="1500" dirty="0">
                <a:latin typeface="Myriad Pro Bold SemiExt"/>
                <a:ea typeface="Times New Roman"/>
              </a:rPr>
              <a:t>novih radnih mjesta (nabava opreme, osposobljavanje za rad novih zaposlenika, isplaćivanje punih plaća novih zaposlenika) za nezaposlene osobe iz ranjivih skupina koje su u nepovoljnom položaju na tržištu rada;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hr-HR" sz="1500" dirty="0">
                <a:latin typeface="Myriad Pro Bold SemiExt"/>
                <a:ea typeface="Times New Roman"/>
              </a:rPr>
              <a:t>Razvoj poslovnih ideja i planova za društvena poduzeća (novi </a:t>
            </a:r>
            <a:r>
              <a:rPr lang="hr-HR" sz="1500" dirty="0" smtClean="0">
                <a:latin typeface="Myriad Pro Bold SemiExt"/>
                <a:ea typeface="Times New Roman"/>
              </a:rPr>
              <a:t>proizvodi i </a:t>
            </a:r>
            <a:r>
              <a:rPr lang="hr-HR" sz="1500" dirty="0">
                <a:latin typeface="Myriad Pro Bold SemiExt"/>
                <a:ea typeface="Times New Roman"/>
              </a:rPr>
              <a:t>usluge, istraživanje tržišta, društveni i okolišni utjecaj, mogućnost recikliranja, ciljani kupci);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hr-HR" sz="1500" dirty="0">
                <a:latin typeface="Myriad Pro Bold SemiExt"/>
                <a:ea typeface="Times New Roman"/>
              </a:rPr>
              <a:t>Unapređenje poslovnog modela za ulazak na nova tržišta (širenje opsega usluga i proizvoda na lokalnom tržištu, procjena potreba i potencijala, istraživanje tržišta, nova oprema nužna za isporuku novih proizvoda i usluga, profesionalne i savjetodavne usluge, usavršavanje vještina);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hr-HR" sz="1500" dirty="0">
                <a:latin typeface="Myriad Pro Bold SemiExt"/>
                <a:ea typeface="Times New Roman"/>
              </a:rPr>
              <a:t>Unapređenje i stjecanje stručnih i poslovnih sposobnosti i vještina nezaposlene osobe iz ranjivih skupina koje su u nepovoljnom položaju na tržištu rada kroz radionice i druge oblike osposobljavanja kao priprema za zapošljavanje</a:t>
            </a:r>
            <a:r>
              <a:rPr lang="hr-HR" sz="1500" dirty="0" smtClean="0">
                <a:latin typeface="Myriad Pro Bold SemiExt"/>
                <a:ea typeface="Times New Roman"/>
              </a:rPr>
              <a:t>;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hr-HR" sz="1500" dirty="0">
                <a:latin typeface="Myriad Pro Bold SemiExt"/>
                <a:ea typeface="Times New Roman"/>
              </a:rPr>
              <a:t>Jačanje kapaciteta zaposlenika društvenih poduzeća (unapređenje profesionalnih i menadžerskih vještina, tehničkog znanja, prodajnih vještina, marketinga i računovodstva);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hr-HR" sz="1500" dirty="0">
                <a:latin typeface="Myriad Pro Bold SemiExt"/>
                <a:ea typeface="Times New Roman"/>
              </a:rPr>
              <a:t>Razmjena dobre prakse i iskustava u poslovnim modelima društvenih poduzeća (umrežavanje i suradnja s drugim društvenih poduzetnicima i ostalim dionicima);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hr-HR" sz="1500" dirty="0">
                <a:latin typeface="Myriad Pro Bold SemiExt"/>
                <a:ea typeface="Times New Roman"/>
              </a:rPr>
              <a:t>Osmišljavanje i provedba informativnih aktivnosti u području društvenog poduzetništva;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endParaRPr lang="hr-HR" sz="1500" dirty="0">
              <a:latin typeface="Myriad Pro Bold SemiExt"/>
              <a:ea typeface="Times New Roman"/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464023" y="495657"/>
            <a:ext cx="64580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sz="4400" u="sng" dirty="0" smtClean="0">
                <a:latin typeface="Myriad Pro Light SemiExt" charset="0"/>
                <a:cs typeface="Myriad Pro Light SemiExt" charset="0"/>
              </a:rPr>
              <a:t>Glavne</a:t>
            </a:r>
            <a:r>
              <a:rPr lang="hr-HR" sz="2800" u="sng" dirty="0" smtClean="0"/>
              <a:t> </a:t>
            </a:r>
            <a:r>
              <a:rPr lang="hr-HR" sz="4400" u="sng" dirty="0" smtClean="0">
                <a:latin typeface="Myriad Pro Light SemiExt" charset="0"/>
                <a:cs typeface="Myriad Pro Light SemiExt" charset="0"/>
              </a:rPr>
              <a:t>aktivnosti     </a:t>
            </a:r>
            <a:endParaRPr lang="en-US" sz="4400" u="sng" dirty="0">
              <a:latin typeface="Myriad Pro Light SemiExt" charset="0"/>
              <a:cs typeface="Myriad Pro Light SemiEx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254793" y="5163946"/>
            <a:ext cx="68072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2354973" y="1643019"/>
            <a:ext cx="4832039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latin typeface="Myriad Pro Bold SemiExt"/>
              </a:rPr>
              <a:t>Hvala na pažnji!</a:t>
            </a:r>
          </a:p>
          <a:p>
            <a:pPr algn="ctr"/>
            <a:endParaRPr lang="hr-HR" sz="2800" dirty="0">
              <a:latin typeface="Myriad Pro Bold SemiExt"/>
            </a:endParaRPr>
          </a:p>
          <a:p>
            <a:pPr algn="ctr"/>
            <a:r>
              <a:rPr lang="hr-HR" sz="2800" dirty="0" smtClean="0">
                <a:latin typeface="Myriad Pro Bold SemiExt"/>
              </a:rPr>
              <a:t>Više informacija na </a:t>
            </a:r>
          </a:p>
          <a:p>
            <a:pPr algn="ctr"/>
            <a:endParaRPr lang="hr-HR" dirty="0">
              <a:solidFill>
                <a:srgbClr val="777877"/>
              </a:solidFill>
              <a:latin typeface="Myriad Pro Bold SemiExt"/>
            </a:endParaRPr>
          </a:p>
          <a:p>
            <a:pPr algn="ctr"/>
            <a:r>
              <a:rPr lang="hr-HR" sz="2400" dirty="0" smtClean="0">
                <a:solidFill>
                  <a:srgbClr val="777877"/>
                </a:solidFill>
                <a:latin typeface="Myriad Pro Bold SemiExt"/>
                <a:hlinkClick r:id="rId2"/>
              </a:rPr>
              <a:t>www.esf.hr</a:t>
            </a:r>
            <a:endParaRPr lang="hr-HR" sz="2400" dirty="0" smtClean="0">
              <a:solidFill>
                <a:srgbClr val="777877"/>
              </a:solidFill>
              <a:latin typeface="Myriad Pro Bold SemiExt"/>
            </a:endParaRPr>
          </a:p>
          <a:p>
            <a:pPr algn="ctr"/>
            <a:endParaRPr lang="hr-HR" sz="2400" dirty="0" smtClean="0">
              <a:solidFill>
                <a:srgbClr val="777877"/>
              </a:solidFill>
              <a:latin typeface="Myriad Pro Bold SemiExt"/>
            </a:endParaRPr>
          </a:p>
          <a:p>
            <a:pPr algn="ctr"/>
            <a:r>
              <a:rPr lang="hr-HR" sz="2400" dirty="0" smtClean="0">
                <a:solidFill>
                  <a:srgbClr val="777877"/>
                </a:solidFill>
                <a:latin typeface="Myriad Pro Bold SemiExt"/>
                <a:hlinkClick r:id="rId3"/>
              </a:rPr>
              <a:t>www.strukturnifondovi.hr</a:t>
            </a:r>
            <a:endParaRPr lang="hr-HR" sz="2400" dirty="0" smtClean="0">
              <a:solidFill>
                <a:srgbClr val="777877"/>
              </a:solidFill>
              <a:latin typeface="Myriad Pro Bold SemiExt"/>
            </a:endParaRPr>
          </a:p>
          <a:p>
            <a:pPr algn="ctr"/>
            <a:endParaRPr lang="hr-HR" sz="2400" dirty="0">
              <a:solidFill>
                <a:srgbClr val="777877"/>
              </a:solidFill>
              <a:latin typeface="Myriad Pro Bold SemiExt"/>
            </a:endParaRPr>
          </a:p>
          <a:p>
            <a:pPr algn="ctr"/>
            <a:r>
              <a:rPr lang="hr-HR" sz="2400" dirty="0" err="1">
                <a:solidFill>
                  <a:srgbClr val="777877"/>
                </a:solidFill>
                <a:latin typeface="Myriad Pro Bold SemiExt"/>
                <a:hlinkClick r:id="rId4"/>
              </a:rPr>
              <a:t>e</a:t>
            </a:r>
            <a:r>
              <a:rPr lang="hr-HR" sz="2400" dirty="0" err="1" smtClean="0">
                <a:solidFill>
                  <a:srgbClr val="777877"/>
                </a:solidFill>
                <a:latin typeface="Myriad Pro Bold SemiExt"/>
                <a:hlinkClick r:id="rId4"/>
              </a:rPr>
              <a:t>sf.info</a:t>
            </a:r>
            <a:r>
              <a:rPr lang="hr-HR" sz="2400" dirty="0" smtClean="0">
                <a:solidFill>
                  <a:srgbClr val="777877"/>
                </a:solidFill>
                <a:latin typeface="Myriad Pro Bold SemiExt"/>
                <a:hlinkClick r:id="rId4"/>
              </a:rPr>
              <a:t>@</a:t>
            </a:r>
            <a:r>
              <a:rPr lang="hr-HR" sz="2400" dirty="0" err="1" smtClean="0">
                <a:solidFill>
                  <a:srgbClr val="777877"/>
                </a:solidFill>
                <a:latin typeface="Myriad Pro Bold SemiExt"/>
                <a:hlinkClick r:id="rId4"/>
              </a:rPr>
              <a:t>mrms.hr</a:t>
            </a:r>
            <a:r>
              <a:rPr lang="hr-HR" sz="2400" dirty="0" smtClean="0">
                <a:solidFill>
                  <a:srgbClr val="777877"/>
                </a:solidFill>
                <a:latin typeface="Myriad Pro Bold SemiExt"/>
              </a:rPr>
              <a:t> </a:t>
            </a:r>
          </a:p>
          <a:p>
            <a:endParaRPr lang="en-US" sz="2400" dirty="0">
              <a:latin typeface="Myriad Pro Bold Semi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4100" dirty="0" smtClean="0">
                <a:latin typeface="Myriad Pro Light SemiExt" charset="0"/>
                <a:cs typeface="Myriad Pro Light SemiExt" charset="0"/>
              </a:rPr>
              <a:t>Jačanje socijalnog dijaloga</a:t>
            </a:r>
            <a:endParaRPr lang="en-US" sz="41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1700" dirty="0" smtClean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Faza III</a:t>
            </a:r>
            <a:r>
              <a:rPr lang="ta-IN" sz="1700" dirty="0" smtClean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. </a:t>
            </a:r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PRIORITETNA OS 4. </a:t>
            </a:r>
            <a:r>
              <a:rPr lang="ta-IN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  <a:endParaRPr lang="hr-HR" sz="1600" dirty="0" smtClean="0">
              <a:solidFill>
                <a:srgbClr val="E88E31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hr-HR" sz="1600" dirty="0" smtClean="0">
              <a:solidFill>
                <a:srgbClr val="E88E31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OPERATIVNI PROGRAM UČINKOVITI LJUDSKI POTENCIJALI 2014.-2020.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E88E31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40655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latin typeface="Myriad Pro Bold SemiExt" charset="0"/>
                <a:cs typeface="Myriad Pro Bold SemiExt" charset="0"/>
              </a:rPr>
              <a:t>Jačanje socijalnog dijaloga- faza III.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2218234"/>
            <a:ext cx="8255000" cy="41962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r-HR" sz="1600" dirty="0" smtClean="0">
                <a:latin typeface="Myriad Pro Light SemiExt" charset="0"/>
                <a:cs typeface="Myriad Pro Light SemiExt" charset="0"/>
              </a:rPr>
              <a:t>VRSTA POSTUPKA: otvoreni poziv za dodjelu bespovratnih sredstava</a:t>
            </a:r>
          </a:p>
          <a:p>
            <a:pPr marL="0" indent="0" eaLnBrk="1" hangingPunct="1">
              <a:buFont typeface="Arial" charset="0"/>
              <a:buNone/>
            </a:pPr>
            <a:endParaRPr lang="hr-HR" sz="1600" dirty="0" smtClean="0">
              <a:latin typeface="Myriad Pro Light SemiExt" charset="0"/>
              <a:cs typeface="Myriad Pro Light SemiExt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hr-HR" sz="1600" b="1" dirty="0" smtClean="0">
                <a:latin typeface="Myriad Pro Light SemiExt" charset="0"/>
                <a:cs typeface="Myriad Pro Light SemiExt" charset="0"/>
              </a:rPr>
              <a:t>UKUPAN IZNOS:18.000.000,00 kn</a:t>
            </a:r>
          </a:p>
          <a:p>
            <a:pPr marL="0" indent="0" algn="ctr" eaLnBrk="1" hangingPunct="1">
              <a:buFont typeface="Arial" charset="0"/>
              <a:buNone/>
            </a:pPr>
            <a:endParaRPr lang="hr-HR" sz="1600" dirty="0">
              <a:latin typeface="Myriad Pro Light SemiExt" charset="0"/>
              <a:cs typeface="Myriad Pro Light SemiExt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hr-HR" sz="1600" dirty="0" smtClean="0"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r-HR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r-HR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r-HR" sz="1600" b="1" dirty="0" smtClean="0"/>
          </a:p>
          <a:p>
            <a:pPr marL="0" indent="0" eaLnBrk="1" hangingPunct="1">
              <a:buFont typeface="Arial" charset="0"/>
              <a:buNone/>
            </a:pPr>
            <a:endParaRPr lang="hr-HR" sz="1600" b="1" dirty="0"/>
          </a:p>
          <a:p>
            <a:pPr marL="0" indent="0" eaLnBrk="1" hangingPunct="1">
              <a:buFont typeface="Arial" charset="0"/>
              <a:buNone/>
            </a:pPr>
            <a:r>
              <a:rPr lang="hr-HR" sz="16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819275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6"/>
          <a:stretch/>
        </p:blipFill>
        <p:spPr bwMode="auto">
          <a:xfrm>
            <a:off x="789773" y="3408733"/>
            <a:ext cx="7404079" cy="176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17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latin typeface="Myriad Pro Light SemiExt"/>
              </a:rPr>
              <a:t>Opći i specifični cilj Poziva</a:t>
            </a:r>
            <a:endParaRPr lang="hr-HR" dirty="0">
              <a:latin typeface="Myriad Pro Light SemiEx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00258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200" b="1" dirty="0"/>
              <a:t>Opći cilj:</a:t>
            </a:r>
            <a:r>
              <a:rPr lang="hr-HR" sz="2200" dirty="0"/>
              <a:t>   Povećati učinkovitost, održivost rezultata i kontinuitet socijalnog dijaloga u Republici Hrvatskoj.</a:t>
            </a:r>
          </a:p>
          <a:p>
            <a:pPr marL="0" indent="0" algn="just">
              <a:buNone/>
            </a:pPr>
            <a:endParaRPr lang="hr-HR" sz="2200" b="1" dirty="0"/>
          </a:p>
          <a:p>
            <a:pPr marL="0" indent="0" algn="just">
              <a:buNone/>
            </a:pPr>
            <a:r>
              <a:rPr lang="hr-HR" sz="2200" b="1" dirty="0"/>
              <a:t>Specifični cilj Poziva: </a:t>
            </a:r>
            <a:r>
              <a:rPr lang="hr-HR" sz="2200" dirty="0"/>
              <a:t>Unaprijediti kvalitetu socijalnog dijaloga kroz razvoj i jačanje administrativnih i stručnih kapaciteta socijalnih partnera na međunarodnoj, nacionalnoj, regionalnoj, lokalnoj i sektorskoj razini.</a:t>
            </a: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33" y="2425877"/>
            <a:ext cx="33099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11"/>
          <p:cNvCxnSpPr/>
          <p:nvPr/>
        </p:nvCxnSpPr>
        <p:spPr>
          <a:xfrm>
            <a:off x="555432" y="1340280"/>
            <a:ext cx="3731693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Lokalne inicijative za poticanje </a:t>
            </a:r>
            <a:r>
              <a:rPr lang="pl-PL" dirty="0" smtClean="0"/>
              <a:t>zapošljavanja – faza III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75459"/>
              </p:ext>
            </p:extLst>
          </p:nvPr>
        </p:nvGraphicFramePr>
        <p:xfrm>
          <a:off x="457197" y="1958274"/>
          <a:ext cx="8229602" cy="3140554"/>
        </p:xfrm>
        <a:graphic>
          <a:graphicData uri="http://schemas.openxmlformats.org/drawingml/2006/table">
            <a:tbl>
              <a:tblPr firstRow="1" firstCol="1" bandRow="1"/>
              <a:tblGrid>
                <a:gridCol w="3304429"/>
                <a:gridCol w="2372456"/>
                <a:gridCol w="180261"/>
                <a:gridCol w="2372456"/>
              </a:tblGrid>
              <a:tr h="518880">
                <a:tc rowSpan="2">
                  <a:txBody>
                    <a:bodyPr/>
                    <a:lstStyle/>
                    <a:p>
                      <a:pPr marL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Ukupna</a:t>
                      </a: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alokacija</a:t>
                      </a: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poziva</a:t>
                      </a: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na</a:t>
                      </a: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dostavu</a:t>
                      </a: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projektnih</a:t>
                      </a: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prijedloga</a:t>
                      </a: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73.440.000,00 </a:t>
                      </a:r>
                      <a:r>
                        <a:rPr lang="en-GB" sz="1200" b="1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kn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Komponenta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23.440.000,00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9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Komponenta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50.000.000,00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83">
                <a:tc>
                  <a:txBody>
                    <a:bodyPr/>
                    <a:lstStyle/>
                    <a:p>
                      <a:pPr marL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IZNOS BESPOVRATNIH SREDSTAVA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56000">
                <a:tc>
                  <a:txBody>
                    <a:bodyPr/>
                    <a:lstStyle/>
                    <a:p>
                      <a:pPr marL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POTPORE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Najniža vrijednost potpore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Najviša vrijednost potpore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5936">
                <a:tc>
                  <a:txBody>
                    <a:bodyPr/>
                    <a:lstStyle/>
                    <a:p>
                      <a:pPr marL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Komponenta 1</a:t>
                      </a:r>
                      <a:r>
                        <a:rPr lang="en-GB" sz="120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: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400.000,00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1.000.000,00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21365">
                <a:tc>
                  <a:txBody>
                    <a:bodyPr/>
                    <a:lstStyle/>
                    <a:p>
                      <a:pPr marL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Komponenta 2</a:t>
                      </a:r>
                      <a:r>
                        <a:rPr lang="en-GB" sz="120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: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700.000,00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2.500.000,00 </a:t>
                      </a:r>
                      <a:r>
                        <a:rPr lang="en-GB" sz="1200" dirty="0" err="1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kn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6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186269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hr-HR" sz="2800" dirty="0" smtClean="0"/>
              <a:t>- </a:t>
            </a:r>
            <a:r>
              <a:rPr lang="hr-HR" sz="2800" dirty="0"/>
              <a:t>zaposlenici i članovi: sindikata, udruga sindikata više razine, udruga poslodavaca, udruga poslodavaca više razine</a:t>
            </a:r>
          </a:p>
          <a:p>
            <a:r>
              <a:rPr lang="hr-HR" sz="2800" dirty="0"/>
              <a:t>- zaposlenici: jedinica lokalne i područne (regionalne) samouprave, razvojnih agencija, zaposlenici tijela državne i javne uprave, javnih ustanova, zaposlenici i članovi udruga, zaposlenici znanstvenih organizacija i visokih učilišta.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98475" y="1870120"/>
            <a:ext cx="3731693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dirty="0" smtClean="0">
                <a:latin typeface="Myriad Pro Light SemiExt" charset="0"/>
                <a:cs typeface="Myriad Pro Light SemiExt" charset="0"/>
              </a:rPr>
              <a:t>Ciljane skupine 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5"/>
          <p:cNvSpPr>
            <a:spLocks noGrp="1"/>
          </p:cNvSpPr>
          <p:nvPr>
            <p:ph idx="1"/>
          </p:nvPr>
        </p:nvSpPr>
        <p:spPr>
          <a:xfrm>
            <a:off x="476495" y="3136307"/>
            <a:ext cx="8122139" cy="27504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1600" b="1" dirty="0" smtClean="0"/>
              <a:t>Sindikati</a:t>
            </a:r>
          </a:p>
          <a:p>
            <a:r>
              <a:rPr lang="hr-HR" sz="1600" b="1" dirty="0" smtClean="0"/>
              <a:t>Udruge sindikata više razine</a:t>
            </a:r>
          </a:p>
          <a:p>
            <a:pPr marL="342900" lvl="3" indent="-342900">
              <a:buFont typeface="Arial" charset="0"/>
              <a:buChar char="•"/>
            </a:pPr>
            <a:r>
              <a:rPr lang="hr-HR" sz="1600" b="1" dirty="0"/>
              <a:t>Udruge poslodavaca</a:t>
            </a:r>
          </a:p>
          <a:p>
            <a:pPr marL="342900" lvl="3" indent="-342900">
              <a:buFont typeface="Arial" charset="0"/>
              <a:buChar char="•"/>
            </a:pPr>
            <a:r>
              <a:rPr lang="hr-HR" sz="1600" b="1" dirty="0"/>
              <a:t>Udruge poslodavaca više razine</a:t>
            </a:r>
          </a:p>
          <a:p>
            <a:pPr marL="342900" lvl="3" indent="-342900">
              <a:buFont typeface="Arial" charset="0"/>
              <a:buChar char="•"/>
            </a:pPr>
            <a:r>
              <a:rPr lang="hr-HR" sz="1600" b="1" dirty="0"/>
              <a:t>Jedinice lokalne i područne (regionalne) samouprave</a:t>
            </a:r>
          </a:p>
          <a:p>
            <a:r>
              <a:rPr lang="hr-HR" sz="1600" b="1" dirty="0"/>
              <a:t>poduzetnička potporna institucija: razvojna agencija kojoj je osnivač jedinica lokalne i područne (regionalne) </a:t>
            </a:r>
            <a:r>
              <a:rPr lang="hr-HR" sz="1600" b="1" dirty="0" smtClean="0"/>
              <a:t>samouprave</a:t>
            </a:r>
          </a:p>
          <a:p>
            <a:pPr marL="0" indent="0" algn="just">
              <a:buNone/>
            </a:pPr>
            <a:endParaRPr lang="hr-HR" sz="1100" b="1" dirty="0" smtClean="0"/>
          </a:p>
          <a:p>
            <a:pPr marL="0" indent="0" algn="just">
              <a:buNone/>
            </a:pPr>
            <a:r>
              <a:rPr lang="hr-HR" sz="1100" b="1" dirty="0" smtClean="0"/>
              <a:t>NAPOMENA! Na </a:t>
            </a:r>
            <a:r>
              <a:rPr lang="hr-HR" sz="1100" b="1" dirty="0"/>
              <a:t>Poziv na dostavu projektnih prijedloga prijavitelj se mora prijaviti u projektnom partnerstvu, pri čemu nije ograničen broj partnera</a:t>
            </a:r>
            <a:r>
              <a:rPr lang="hr-HR" sz="1100" b="1" dirty="0" smtClean="0"/>
              <a:t>. </a:t>
            </a:r>
            <a:endParaRPr lang="hr-HR" sz="1100" b="1" dirty="0"/>
          </a:p>
          <a:p>
            <a:pPr marL="0" indent="0" algn="just">
              <a:buNone/>
            </a:pPr>
            <a:r>
              <a:rPr lang="hr-HR" sz="1100" b="1" dirty="0" smtClean="0"/>
              <a:t>Ukoliko </a:t>
            </a:r>
            <a:r>
              <a:rPr lang="hr-HR" sz="1100" b="1" dirty="0"/>
              <a:t>Prijavitelj nije socijalni partner (sindikat, udruga sindikata više razine, udruga poslodavaca, udruga poslodavaca više razine), obvezan je Projektni prijedlog prijaviti u projektnom partnerstvu  s najmanje jednim socijalnim partnerom.</a:t>
            </a:r>
          </a:p>
          <a:p>
            <a:pPr marL="0" indent="0" algn="just">
              <a:buNone/>
            </a:pPr>
            <a:r>
              <a:rPr lang="hr-HR" sz="1100" b="1" dirty="0" smtClean="0"/>
              <a:t>Socijalni </a:t>
            </a:r>
            <a:r>
              <a:rPr lang="hr-HR" sz="1100" b="1" dirty="0"/>
              <a:t>partneri (sindikat, udruga sindikata više razine, udruga poslodavaca, udruga poslodavaca više razine) kao Prijavitelj može istovremeno biti partner u drugoj prijavi. Partneri mogu sudjelovati u više od jedne prijave.</a:t>
            </a:r>
          </a:p>
          <a:p>
            <a:pPr lvl="3"/>
            <a:endParaRPr lang="hr-HR" sz="1100" dirty="0"/>
          </a:p>
          <a:p>
            <a:pPr marL="0" indent="0" eaLnBrk="1" hangingPunct="1">
              <a:buFont typeface="Arial" charset="0"/>
              <a:buNone/>
            </a:pPr>
            <a:endParaRPr lang="en-US" sz="11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4537565" y="1281944"/>
            <a:ext cx="3613150" cy="1143000"/>
          </a:xfrm>
        </p:spPr>
        <p:txBody>
          <a:bodyPr/>
          <a:lstStyle/>
          <a:p>
            <a:pPr algn="l" eaLnBrk="1" hangingPunct="1"/>
            <a:r>
              <a:rPr lang="hr-HR" dirty="0" smtClean="0">
                <a:latin typeface="Myriad Pro Light SemiExt" charset="0"/>
                <a:cs typeface="Myriad Pro Light SemiExt" charset="0"/>
              </a:rPr>
              <a:t>Prihvatljivi prijavitelji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36258" y="2842263"/>
            <a:ext cx="2610576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4884,1206077963,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8" y="456786"/>
            <a:ext cx="3405231" cy="255489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5"/>
          <p:cNvSpPr>
            <a:spLocks noGrp="1"/>
          </p:cNvSpPr>
          <p:nvPr>
            <p:ph idx="1"/>
          </p:nvPr>
        </p:nvSpPr>
        <p:spPr>
          <a:xfrm>
            <a:off x="563436" y="3008120"/>
            <a:ext cx="7906360" cy="3255947"/>
          </a:xfrm>
        </p:spPr>
        <p:txBody>
          <a:bodyPr/>
          <a:lstStyle/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socijalni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partneri</a:t>
            </a:r>
            <a:endParaRPr lang="en-US" sz="1600" dirty="0">
              <a:latin typeface="Myriad Pro Light SemiExt" charset="0"/>
              <a:cs typeface="Myriad Pro Light SemiExt" charset="0"/>
            </a:endParaRP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tijela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državne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i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javne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uprave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jedinice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lokalne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i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područne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(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regionalne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)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samouprave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, </a:t>
            </a: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razvojne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agencije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kojima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su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osnivači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jedinice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lokalne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i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područne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(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regionalne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)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samouprave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javne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ustanove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udruge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neprofitne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organizacije</a:t>
            </a:r>
            <a:endParaRPr lang="en-US" sz="1600" dirty="0">
              <a:latin typeface="Myriad Pro Light SemiExt" charset="0"/>
              <a:cs typeface="Myriad Pro Light SemiExt" charset="0"/>
            </a:endParaRP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znanstvene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organizacije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</a:p>
          <a:p>
            <a:pPr eaLnBrk="1" hangingPunct="1"/>
            <a:r>
              <a:rPr lang="en-US" sz="1600" dirty="0" err="1">
                <a:latin typeface="Myriad Pro Light SemiExt" charset="0"/>
                <a:cs typeface="Myriad Pro Light SemiExt" charset="0"/>
              </a:rPr>
              <a:t>javna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visoka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učilišta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 </a:t>
            </a:r>
          </a:p>
          <a:p>
            <a:pPr marL="0" indent="0" eaLnBrk="1" hangingPunct="1">
              <a:buNone/>
            </a:pPr>
            <a:endParaRPr lang="en-US" sz="14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715272" y="820471"/>
            <a:ext cx="3613150" cy="1143000"/>
          </a:xfrm>
        </p:spPr>
        <p:txBody>
          <a:bodyPr/>
          <a:lstStyle/>
          <a:p>
            <a:pPr algn="l" eaLnBrk="1" hangingPunct="1"/>
            <a:r>
              <a:rPr lang="hr-HR" dirty="0" smtClean="0">
                <a:latin typeface="Myriad Pro Light SemiExt" charset="0"/>
                <a:cs typeface="Myriad Pro Light SemiExt" charset="0"/>
              </a:rPr>
              <a:t>Prihvatljivi partneri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24833" y="2397882"/>
            <a:ext cx="1855787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26" y="747727"/>
            <a:ext cx="3458924" cy="26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5"/>
          <p:cNvSpPr>
            <a:spLocks noGrp="1"/>
          </p:cNvSpPr>
          <p:nvPr>
            <p:ph idx="1"/>
          </p:nvPr>
        </p:nvSpPr>
        <p:spPr>
          <a:xfrm>
            <a:off x="464023" y="3025241"/>
            <a:ext cx="6817586" cy="2742607"/>
          </a:xfrm>
        </p:spPr>
        <p:txBody>
          <a:bodyPr/>
          <a:lstStyle/>
          <a:p>
            <a:pPr lvl="0"/>
            <a:r>
              <a:rPr lang="vi-VN" sz="1600" dirty="0"/>
              <a:t>Upravljanje projektom i administracija </a:t>
            </a:r>
          </a:p>
          <a:p>
            <a:pPr lvl="0"/>
            <a:r>
              <a:rPr lang="vi-VN" sz="1600" dirty="0" smtClean="0"/>
              <a:t>Jačanje </a:t>
            </a:r>
            <a:r>
              <a:rPr lang="vi-VN" sz="1600" dirty="0"/>
              <a:t>sektorskog socijalnog dijaloga, napredak u uspostavi i provedbi sektorskih socijalnih vijeća;</a:t>
            </a:r>
          </a:p>
          <a:p>
            <a:pPr lvl="0"/>
            <a:r>
              <a:rPr lang="vi-VN" sz="1600" dirty="0"/>
              <a:t>Osnaživanje stručnih, analitičkih i zagovaračkih kapaciteta socijalnih partnera kroz suradnju socijalnih partnera, partnerstvo s OCD-ovima, i/ili tijelima državne i javne uprave, javnim ustanovama, te razvojnim agencijama</a:t>
            </a:r>
          </a:p>
          <a:p>
            <a:pPr lvl="0"/>
            <a:r>
              <a:rPr lang="vi-VN" sz="1600" dirty="0"/>
              <a:t>Analiza, istraživanje i praćenje socijalnog dijaloga;</a:t>
            </a:r>
          </a:p>
          <a:p>
            <a:pPr lvl="0"/>
            <a:r>
              <a:rPr lang="vi-VN" sz="1600" dirty="0"/>
              <a:t>Jačanje  kapaciteta hrvatskih socijalnih partnera kroz međunarodnu suradnju, sudjelovanje u međunarodnim  udruženjima socijalnih partnera, na EU i globalnoj razini te međunarodnim oblicima radničke participacije. </a:t>
            </a:r>
            <a:endParaRPr lang="hr-HR" sz="1600" dirty="0" smtClean="0"/>
          </a:p>
          <a:p>
            <a:pPr lvl="0"/>
            <a:r>
              <a:rPr lang="vi-VN" sz="1600" dirty="0" smtClean="0"/>
              <a:t>Promidžba </a:t>
            </a:r>
            <a:r>
              <a:rPr lang="vi-VN" sz="1600" dirty="0"/>
              <a:t>i vidljivost</a:t>
            </a:r>
          </a:p>
          <a:p>
            <a:pPr marL="0" lvl="0" indent="0">
              <a:buNone/>
            </a:pPr>
            <a:endParaRPr lang="vi-VN" sz="1100" dirty="0"/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3872816" y="965691"/>
            <a:ext cx="30492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sz="4400" dirty="0">
                <a:latin typeface="Myriad Pro Light SemiExt" charset="0"/>
                <a:cs typeface="Myriad Pro Light SemiExt" charset="0"/>
              </a:rPr>
              <a:t>Glavne</a:t>
            </a:r>
            <a:r>
              <a:rPr lang="hr-HR" sz="2800" dirty="0" smtClean="0"/>
              <a:t> </a:t>
            </a:r>
            <a:r>
              <a:rPr lang="hr-HR" sz="4400" dirty="0">
                <a:latin typeface="Myriad Pro Light SemiExt" charset="0"/>
                <a:cs typeface="Myriad Pro Light SemiExt" charset="0"/>
              </a:rPr>
              <a:t>aktivnosti</a:t>
            </a:r>
            <a:endParaRPr lang="en-US" sz="4400" dirty="0"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51302" y="2860156"/>
            <a:ext cx="18542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4" y="564022"/>
            <a:ext cx="3150364" cy="23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68580" y="2042015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600" dirty="0" smtClean="0">
                <a:latin typeface="Myriad Pro Light SemiExt" charset="0"/>
                <a:cs typeface="Myriad Pro Light SemiExt" charset="0"/>
              </a:rPr>
              <a:t>Doprinos operacija/projekata pokazateljima OP ULJP-a</a:t>
            </a:r>
            <a:endParaRPr lang="en-US" sz="36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2" y="2238479"/>
            <a:ext cx="6248400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254793" y="5163946"/>
            <a:ext cx="68072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2354973" y="1643019"/>
            <a:ext cx="4832039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solidFill>
                  <a:srgbClr val="777877"/>
                </a:solidFill>
              </a:rPr>
              <a:t>Hvala na pažnji!</a:t>
            </a:r>
          </a:p>
          <a:p>
            <a:pPr algn="ctr"/>
            <a:endParaRPr lang="hr-HR" sz="2800" dirty="0">
              <a:solidFill>
                <a:srgbClr val="777877"/>
              </a:solidFill>
            </a:endParaRPr>
          </a:p>
          <a:p>
            <a:pPr algn="ctr"/>
            <a:r>
              <a:rPr lang="hr-HR" sz="2800" dirty="0" smtClean="0">
                <a:solidFill>
                  <a:srgbClr val="777877"/>
                </a:solidFill>
              </a:rPr>
              <a:t>Više informacija na </a:t>
            </a:r>
          </a:p>
          <a:p>
            <a:pPr algn="ctr"/>
            <a:endParaRPr lang="hr-HR" dirty="0">
              <a:solidFill>
                <a:srgbClr val="777877"/>
              </a:solidFill>
            </a:endParaRPr>
          </a:p>
          <a:p>
            <a:pPr algn="ctr"/>
            <a:r>
              <a:rPr lang="hr-HR" sz="2400" dirty="0" smtClean="0">
                <a:solidFill>
                  <a:srgbClr val="777877"/>
                </a:solidFill>
                <a:hlinkClick r:id="rId2"/>
              </a:rPr>
              <a:t>www.esf.hr</a:t>
            </a:r>
            <a:endParaRPr lang="hr-HR" sz="2400" dirty="0" smtClean="0">
              <a:solidFill>
                <a:srgbClr val="777877"/>
              </a:solidFill>
            </a:endParaRPr>
          </a:p>
          <a:p>
            <a:pPr algn="ctr"/>
            <a:r>
              <a:rPr lang="hr-HR" sz="2400" dirty="0" smtClean="0">
                <a:solidFill>
                  <a:srgbClr val="777877"/>
                </a:solidFill>
                <a:hlinkClick r:id="rId3"/>
              </a:rPr>
              <a:t>www.strukturnifondovi.hr</a:t>
            </a:r>
            <a:endParaRPr lang="hr-HR" sz="2400" dirty="0" smtClean="0">
              <a:solidFill>
                <a:srgbClr val="777877"/>
              </a:solidFill>
            </a:endParaRPr>
          </a:p>
          <a:p>
            <a:pPr algn="ctr"/>
            <a:endParaRPr lang="hr-HR" sz="2400" dirty="0">
              <a:solidFill>
                <a:srgbClr val="777877"/>
              </a:solidFill>
            </a:endParaRPr>
          </a:p>
          <a:p>
            <a:pPr algn="ctr"/>
            <a:r>
              <a:rPr lang="hr-HR" sz="2400" dirty="0" err="1">
                <a:solidFill>
                  <a:srgbClr val="777877"/>
                </a:solidFill>
                <a:hlinkClick r:id="rId4"/>
              </a:rPr>
              <a:t>e</a:t>
            </a:r>
            <a:r>
              <a:rPr lang="hr-HR" sz="2400" dirty="0" err="1" smtClean="0">
                <a:solidFill>
                  <a:srgbClr val="777877"/>
                </a:solidFill>
                <a:hlinkClick r:id="rId4"/>
              </a:rPr>
              <a:t>sf.info</a:t>
            </a:r>
            <a:r>
              <a:rPr lang="hr-HR" sz="2400" dirty="0" smtClean="0">
                <a:solidFill>
                  <a:srgbClr val="777877"/>
                </a:solidFill>
                <a:hlinkClick r:id="rId4"/>
              </a:rPr>
              <a:t>@</a:t>
            </a:r>
            <a:r>
              <a:rPr lang="hr-HR" sz="2400" dirty="0" err="1" smtClean="0">
                <a:solidFill>
                  <a:srgbClr val="777877"/>
                </a:solidFill>
                <a:hlinkClick r:id="rId4"/>
              </a:rPr>
              <a:t>mrms.hr</a:t>
            </a:r>
            <a:r>
              <a:rPr lang="hr-HR" sz="2400" dirty="0" smtClean="0">
                <a:solidFill>
                  <a:srgbClr val="777877"/>
                </a:solidFill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6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Lokalne inicijative za poticanje zapošljavanja – faza III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/>
              <a:t>Opći cilj</a:t>
            </a:r>
            <a:r>
              <a:rPr lang="hr-HR" sz="2400" dirty="0"/>
              <a:t>: Doprinijeti povećanju </a:t>
            </a:r>
            <a:r>
              <a:rPr lang="hr-HR" sz="2400" dirty="0" err="1"/>
              <a:t>zapošljivosti</a:t>
            </a:r>
            <a:r>
              <a:rPr lang="hr-HR" sz="2400" dirty="0"/>
              <a:t> najranjivijih skupina na tržištu rada kroz pripremu i provedbu inovativnih lokalnih inicijativa za poticanje zapošljavanja usklađenih s lokalnim potrebama i strateškim prioritetima.</a:t>
            </a:r>
          </a:p>
          <a:p>
            <a:pPr marL="0" indent="0">
              <a:buNone/>
            </a:pPr>
            <a:r>
              <a:rPr lang="hr-HR" sz="2400" dirty="0"/>
              <a:t> </a:t>
            </a:r>
          </a:p>
          <a:p>
            <a:r>
              <a:rPr lang="hr-HR" sz="2400" b="1" dirty="0"/>
              <a:t>Specifični ciljevi:</a:t>
            </a:r>
            <a:endParaRPr lang="hr-HR" sz="2400" dirty="0"/>
          </a:p>
          <a:p>
            <a:pPr lvl="1"/>
            <a:r>
              <a:rPr lang="hr-HR" sz="2000" dirty="0"/>
              <a:t>Omogućiti učinkovitu provedbu županijskih strategija razvoja ljudskih potencijala</a:t>
            </a:r>
          </a:p>
          <a:p>
            <a:pPr lvl="1"/>
            <a:r>
              <a:rPr lang="hr-HR" sz="2000" dirty="0"/>
              <a:t>Osigurati održivo funkcioniranje Lokalnih partnerstava za </a:t>
            </a:r>
            <a:r>
              <a:rPr lang="hr-HR" sz="2000" dirty="0" smtClean="0"/>
              <a:t>zapošljavanje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7954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Lokalne inicijative za poticanje zapošljavanja – faza III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/>
              <a:t>Korisnici:</a:t>
            </a:r>
            <a:endParaRPr lang="hr-HR" sz="2000" dirty="0"/>
          </a:p>
          <a:p>
            <a:pPr lvl="1"/>
            <a:r>
              <a:rPr lang="hr-HR" sz="1800" dirty="0"/>
              <a:t>ustanova </a:t>
            </a:r>
          </a:p>
          <a:p>
            <a:pPr lvl="1"/>
            <a:r>
              <a:rPr lang="hr-HR" sz="1800" dirty="0"/>
              <a:t>Regionalni ili područni ured zavoda za zapošljavanje</a:t>
            </a:r>
          </a:p>
          <a:p>
            <a:pPr lvl="1"/>
            <a:r>
              <a:rPr lang="hr-HR" sz="1800" dirty="0"/>
              <a:t>udruga </a:t>
            </a:r>
          </a:p>
          <a:p>
            <a:pPr lvl="1"/>
            <a:r>
              <a:rPr lang="hr-HR" sz="1800" dirty="0"/>
              <a:t>poduzetnici (trgovačka društva, obrti)</a:t>
            </a:r>
          </a:p>
          <a:p>
            <a:pPr lvl="1"/>
            <a:r>
              <a:rPr lang="hr-HR" sz="1800" dirty="0"/>
              <a:t>sindikati</a:t>
            </a:r>
          </a:p>
          <a:p>
            <a:pPr lvl="1"/>
            <a:r>
              <a:rPr lang="hr-HR" sz="1800" dirty="0"/>
              <a:t>Poduzetničko potporne institucije evidentirane u jedinstvenom registru         poduzetničke infrastrukture, </a:t>
            </a:r>
          </a:p>
          <a:p>
            <a:pPr lvl="1"/>
            <a:r>
              <a:rPr lang="hr-HR" sz="1800" dirty="0"/>
              <a:t>jedinice lokalne i regionalne samouprave</a:t>
            </a:r>
          </a:p>
          <a:p>
            <a:pPr lvl="1"/>
            <a:r>
              <a:rPr lang="hr-HR" sz="1800" dirty="0"/>
              <a:t>zadruge</a:t>
            </a:r>
          </a:p>
          <a:p>
            <a:pPr lvl="1"/>
            <a:r>
              <a:rPr lang="hr-HR" sz="1800" dirty="0" smtClean="0"/>
              <a:t>Komore</a:t>
            </a:r>
          </a:p>
          <a:p>
            <a:endParaRPr lang="hr-HR" sz="1200" dirty="0" smtClean="0"/>
          </a:p>
          <a:p>
            <a:r>
              <a:rPr lang="vi-VN" sz="1200" dirty="0" smtClean="0"/>
              <a:t>Napomena:</a:t>
            </a:r>
            <a:r>
              <a:rPr lang="hr-HR" sz="1200" dirty="0" smtClean="0"/>
              <a:t> p</a:t>
            </a:r>
            <a:r>
              <a:rPr lang="vi-VN" sz="1200" dirty="0" smtClean="0"/>
              <a:t>rihvatljivi </a:t>
            </a:r>
            <a:r>
              <a:rPr lang="vi-VN" sz="1200" dirty="0"/>
              <a:t>prijavitelj za Komponentu 2. mora biti institucija/organizacija za koju je razvidno da obavlja poslove tehničkog tajništva lokalnog partnerstva za zapošljavanje, što dokazuje dokumentima koji potvrđuju partnerski odnos (Sporazum o partnerstvu).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902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Lokalne inicijative za poticanje zapošljavanja – faza III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b="1" dirty="0" smtClean="0"/>
          </a:p>
          <a:p>
            <a:r>
              <a:rPr lang="hr-HR" sz="2800" b="1" dirty="0" smtClean="0"/>
              <a:t>Ciljane </a:t>
            </a:r>
            <a:r>
              <a:rPr lang="hr-HR" sz="2800" b="1" dirty="0"/>
              <a:t>skupine</a:t>
            </a:r>
            <a:r>
              <a:rPr lang="hr-HR" sz="2800" dirty="0"/>
              <a:t>:</a:t>
            </a:r>
          </a:p>
          <a:p>
            <a:pPr lvl="1"/>
            <a:r>
              <a:rPr lang="hr-HR" sz="2400" dirty="0"/>
              <a:t>Nezaposleni pripadnici ranjivih skupina  kako je definirano županijskim strategijama za razvoj ljudskih potencijala</a:t>
            </a:r>
          </a:p>
          <a:p>
            <a:pPr lvl="1"/>
            <a:r>
              <a:rPr lang="hr-HR" sz="2400" dirty="0" smtClean="0"/>
              <a:t>Učenici </a:t>
            </a:r>
            <a:r>
              <a:rPr lang="hr-HR" sz="2400" dirty="0"/>
              <a:t>(Učenici osnovnih i srednjih škola)  </a:t>
            </a:r>
          </a:p>
          <a:p>
            <a:pPr lvl="1"/>
            <a:r>
              <a:rPr lang="hr-HR" sz="2400" dirty="0"/>
              <a:t>Zaposlenici institucija članova lokalnog partnerstva za zapošljavanje</a:t>
            </a:r>
          </a:p>
          <a:p>
            <a:pPr lvl="1"/>
            <a:r>
              <a:rPr lang="hr-HR" sz="2400" dirty="0"/>
              <a:t>Predstavnici članova Lokalnog partnerstva za zapošljavanje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427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Lokalne inicijative za poticanje zapošljavanja – faza III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dirty="0" smtClean="0"/>
          </a:p>
          <a:p>
            <a:r>
              <a:rPr lang="hr-HR" sz="2800" dirty="0" smtClean="0"/>
              <a:t>Glavne </a:t>
            </a:r>
            <a:r>
              <a:rPr lang="hr-HR" sz="2800" dirty="0"/>
              <a:t>aktivnosti:</a:t>
            </a:r>
          </a:p>
          <a:p>
            <a:pPr lvl="1"/>
            <a:r>
              <a:rPr lang="hr-HR" sz="2000" dirty="0" smtClean="0"/>
              <a:t>Projekti </a:t>
            </a:r>
            <a:r>
              <a:rPr lang="hr-HR" sz="2000" dirty="0"/>
              <a:t>koji doprinose provedbi Strategija razvoja ljudskih potencijala u svim županijama Republike Hrvatske te gradu Zagrebu.</a:t>
            </a:r>
          </a:p>
          <a:p>
            <a:pPr lvl="1"/>
            <a:r>
              <a:rPr lang="hr-HR" sz="2000" dirty="0" smtClean="0"/>
              <a:t>Financirat </a:t>
            </a:r>
            <a:r>
              <a:rPr lang="hr-HR" sz="2000" dirty="0"/>
              <a:t>će se aktivnosti koji doprinose provedbi Strategija razvoja ljudskih potencijala u svim županijama Republike Hrvatske te gradu Zagrebu, kao i aktivnosti usmjerene na daljnje jačanje kapaciteta lokalnih partnerstava za zapošljavanje kako bi se osigurala njihova održivost te unaprijedila funkcionalnost i učinkovitost na lokalnim tržištima rada</a:t>
            </a:r>
            <a:r>
              <a:rPr lang="hr-HR" sz="20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4566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30200" y="1666215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/>
            <a:r>
              <a:rPr lang="pl-PL" sz="2800" dirty="0" smtClean="0">
                <a:latin typeface="Myriad Pro Light SemiExt" charset="0"/>
                <a:cs typeface="Myriad Pro Light SemiExt" charset="0"/>
              </a:rPr>
              <a:t>Razvoj </a:t>
            </a:r>
            <a:r>
              <a:rPr lang="pl-PL" sz="2800" dirty="0">
                <a:latin typeface="Myriad Pro Light SemiExt" charset="0"/>
                <a:cs typeface="Myriad Pro Light SemiExt" charset="0"/>
              </a:rPr>
              <a:t>standarda zanimanja i provedba HKO-a</a:t>
            </a:r>
            <a:endParaRPr lang="en-US" sz="28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7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PRIORITETNA OS </a:t>
            </a:r>
            <a:r>
              <a:rPr lang="hr-HR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1. Zapošljavanje</a:t>
            </a:r>
            <a:endParaRPr lang="hr-HR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hr-HR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OPERATIVNI PROGRAM UČINKOVITI LJUDSKI POTENCIJALI 2014.-2020.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E88E31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301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Razvoj standarda zanimanja i provedba </a:t>
            </a:r>
            <a:r>
              <a:rPr lang="pl-PL" dirty="0" smtClean="0"/>
              <a:t>HKO-a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400" b="1" dirty="0" smtClean="0"/>
          </a:p>
          <a:p>
            <a:r>
              <a:rPr lang="hr-HR" sz="2400" b="1" dirty="0" smtClean="0"/>
              <a:t>Ukupna </a:t>
            </a:r>
            <a:r>
              <a:rPr lang="hr-HR" sz="2400" b="1" dirty="0"/>
              <a:t>vrijednost:</a:t>
            </a:r>
            <a:r>
              <a:rPr lang="hr-HR" sz="2400" dirty="0"/>
              <a:t> </a:t>
            </a:r>
            <a:r>
              <a:rPr lang="hr-HR" sz="2400" b="1" dirty="0"/>
              <a:t>5.000.000,00 kn</a:t>
            </a:r>
            <a:endParaRPr lang="hr-HR" sz="2400" dirty="0"/>
          </a:p>
          <a:p>
            <a:r>
              <a:rPr lang="hr-HR" sz="2400" dirty="0"/>
              <a:t>Kontinuirano i sveobuhvatno pružati podrški svim predlagateljima standarda zanimanja, sektorskim vijećima, Nacionalnom vijeću za razvoj ljudskih potencijala; provoditi formalnu provjeru izrađenih prijedloga standarda; u suradnji sa sektorskim vijećima sudjelovati u procesu vrednovanja prijedloga.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Indikativni </a:t>
            </a:r>
            <a:r>
              <a:rPr lang="hr-HR" sz="2400" b="1" dirty="0"/>
              <a:t>iznos bespovratnih sredstava koji se može dodijeliti: 400.000,00 kn - 1.000.000,00 kn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9506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Razvoj standarda zanimanja i provedba HKO-a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400" b="1" dirty="0" smtClean="0"/>
          </a:p>
          <a:p>
            <a:r>
              <a:rPr lang="hr-HR" sz="2400" b="1" dirty="0" smtClean="0"/>
              <a:t>Specifični </a:t>
            </a:r>
            <a:r>
              <a:rPr lang="hr-HR" sz="2400" b="1" dirty="0"/>
              <a:t>ciljevi:	</a:t>
            </a:r>
            <a:endParaRPr lang="hr-HR" sz="2400" dirty="0"/>
          </a:p>
          <a:p>
            <a:pPr lvl="1"/>
            <a:r>
              <a:rPr lang="hr-HR" sz="2000" dirty="0" smtClean="0"/>
              <a:t>Izrada </a:t>
            </a:r>
            <a:r>
              <a:rPr lang="hr-HR" sz="2000" dirty="0"/>
              <a:t>standarda zanimanja kao temelja za izradu standarda kvalifikacija i budućih obrazovnih programa </a:t>
            </a:r>
          </a:p>
          <a:p>
            <a:pPr lvl="1"/>
            <a:r>
              <a:rPr lang="hr-HR" sz="2000" dirty="0" smtClean="0"/>
              <a:t>Upis </a:t>
            </a:r>
            <a:r>
              <a:rPr lang="hr-HR" sz="2000" dirty="0"/>
              <a:t>standarda zanimanja u Registar HKO-a</a:t>
            </a:r>
          </a:p>
          <a:p>
            <a:pPr marL="0" indent="0">
              <a:buNone/>
            </a:pPr>
            <a:r>
              <a:rPr lang="hr-HR" sz="2400" b="1" dirty="0"/>
              <a:t> </a:t>
            </a:r>
            <a:endParaRPr lang="hr-HR" sz="2400" dirty="0"/>
          </a:p>
          <a:p>
            <a:r>
              <a:rPr lang="hr-HR" sz="2400" b="1" dirty="0"/>
              <a:t>Korisnici:</a:t>
            </a:r>
            <a:r>
              <a:rPr lang="hr-HR" sz="2400" dirty="0"/>
              <a:t> Relevantne institucije tržišta rada (dionici procesa razvoja HKO-a) - relevantni dionici u obrazovnom sustavu (obrazovne ustanove, instituti), sindikati, poslodavci, udruge poslodavaca, komore, nevladine organizacije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491050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ja - Jačanje poslovanja za društveno poduzetništvo - faza I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- Jačanje poslovanja za društveno poduzetništvo - faza I.</Template>
  <TotalTime>21</TotalTime>
  <Words>1216</Words>
  <Application>Microsoft Office PowerPoint</Application>
  <PresentationFormat>Prikaz na zaslonu (4:3)</PresentationFormat>
  <Paragraphs>192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Prezentacija - Jačanje poslovanja za društveno poduzetništvo - faza I.</vt:lpstr>
      <vt:lpstr>PowerPointova prezentacija</vt:lpstr>
      <vt:lpstr>Lokalne inicijative za poticanje zapošljavanja – faza III</vt:lpstr>
      <vt:lpstr>Lokalne inicijative za poticanje zapošljavanja – faza III</vt:lpstr>
      <vt:lpstr>Lokalne inicijative za poticanje zapošljavanja – faza III</vt:lpstr>
      <vt:lpstr>Lokalne inicijative za poticanje zapošljavanja – faza III</vt:lpstr>
      <vt:lpstr>Lokalne inicijative za poticanje zapošljavanja – faza III</vt:lpstr>
      <vt:lpstr>PowerPointova prezentacija</vt:lpstr>
      <vt:lpstr>Razvoj standarda zanimanja i provedba HKO-a</vt:lpstr>
      <vt:lpstr>Razvoj standarda zanimanja i provedba HKO-a</vt:lpstr>
      <vt:lpstr>PowerPointova prezentacija</vt:lpstr>
      <vt:lpstr>Jačanje poslovanja za društveno poduzetništvo - faza I.</vt:lpstr>
      <vt:lpstr>Opći i specifični ciljevi Poziva</vt:lpstr>
      <vt:lpstr>Ciljane skupine       </vt:lpstr>
      <vt:lpstr>Prihvatljivi prijavitelji</vt:lpstr>
      <vt:lpstr>PowerPointova prezentacija</vt:lpstr>
      <vt:lpstr>PowerPointova prezentacija</vt:lpstr>
      <vt:lpstr>PowerPointova prezentacija</vt:lpstr>
      <vt:lpstr>Jačanje socijalnog dijaloga- faza III.</vt:lpstr>
      <vt:lpstr>Opći i specifični cilj Poziva</vt:lpstr>
      <vt:lpstr>Ciljane skupine </vt:lpstr>
      <vt:lpstr>Prihvatljivi prijavitelji</vt:lpstr>
      <vt:lpstr>Prihvatljivi partneri</vt:lpstr>
      <vt:lpstr>PowerPointova prezentacija</vt:lpstr>
      <vt:lpstr>Doprinos operacija/projekata pokazateljima OP ULJP-a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MRMS</dc:creator>
  <cp:lastModifiedBy>Krešimir Domjančić</cp:lastModifiedBy>
  <cp:revision>5</cp:revision>
  <dcterms:created xsi:type="dcterms:W3CDTF">2017-03-07T14:02:24Z</dcterms:created>
  <dcterms:modified xsi:type="dcterms:W3CDTF">2017-03-07T15:02:16Z</dcterms:modified>
</cp:coreProperties>
</file>